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4"/>
  </p:notesMasterIdLst>
  <p:handoutMasterIdLst>
    <p:handoutMasterId r:id="rId45"/>
  </p:handoutMasterIdLst>
  <p:sldIdLst>
    <p:sldId id="258" r:id="rId7"/>
    <p:sldId id="443" r:id="rId8"/>
    <p:sldId id="355" r:id="rId9"/>
    <p:sldId id="356" r:id="rId10"/>
    <p:sldId id="410" r:id="rId11"/>
    <p:sldId id="413" r:id="rId12"/>
    <p:sldId id="411" r:id="rId13"/>
    <p:sldId id="412" r:id="rId14"/>
    <p:sldId id="415" r:id="rId15"/>
    <p:sldId id="416" r:id="rId16"/>
    <p:sldId id="440" r:id="rId17"/>
    <p:sldId id="417" r:id="rId18"/>
    <p:sldId id="418" r:id="rId19"/>
    <p:sldId id="419" r:id="rId20"/>
    <p:sldId id="439" r:id="rId21"/>
    <p:sldId id="409" r:id="rId22"/>
    <p:sldId id="429" r:id="rId23"/>
    <p:sldId id="430" r:id="rId24"/>
    <p:sldId id="431" r:id="rId25"/>
    <p:sldId id="432" r:id="rId26"/>
    <p:sldId id="435" r:id="rId27"/>
    <p:sldId id="436" r:id="rId28"/>
    <p:sldId id="433" r:id="rId29"/>
    <p:sldId id="437" r:id="rId30"/>
    <p:sldId id="441" r:id="rId31"/>
    <p:sldId id="438" r:id="rId32"/>
    <p:sldId id="394" r:id="rId33"/>
    <p:sldId id="407" r:id="rId34"/>
    <p:sldId id="398" r:id="rId35"/>
    <p:sldId id="406" r:id="rId36"/>
    <p:sldId id="404" r:id="rId37"/>
    <p:sldId id="428" r:id="rId38"/>
    <p:sldId id="399" r:id="rId39"/>
    <p:sldId id="400" r:id="rId40"/>
    <p:sldId id="401" r:id="rId41"/>
    <p:sldId id="442" r:id="rId42"/>
    <p:sldId id="40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443"/>
            <p14:sldId id="355"/>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41"/>
            <p14:sldId id="438"/>
            <p14:sldId id="394"/>
            <p14:sldId id="407"/>
            <p14:sldId id="398"/>
            <p14:sldId id="406"/>
            <p14:sldId id="404"/>
            <p14:sldId id="428"/>
            <p14:sldId id="399"/>
            <p14:sldId id="400"/>
            <p14:sldId id="401"/>
            <p14:sldId id="44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8" autoAdjust="0"/>
    <p:restoredTop sz="96323" autoAdjust="0"/>
  </p:normalViewPr>
  <p:slideViewPr>
    <p:cSldViewPr>
      <p:cViewPr varScale="1">
        <p:scale>
          <a:sx n="69" d="100"/>
          <a:sy n="69" d="100"/>
        </p:scale>
        <p:origin x="288" y="32"/>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11/6/2015 9:27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11/6/2015 9:27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55085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36</a:t>
            </a:fld>
            <a:endParaRPr lang="en-US"/>
          </a:p>
        </p:txBody>
      </p:sp>
    </p:spTree>
    <p:extLst>
      <p:ext uri="{BB962C8B-B14F-4D97-AF65-F5344CB8AC3E}">
        <p14:creationId xmlns:p14="http://schemas.microsoft.com/office/powerpoint/2010/main" val="203201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37</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69650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332053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26353"/>
          </a:xfrm>
          <a:prstGeom prst="rect">
            <a:avLst/>
          </a:prstGeom>
          <a:noFill/>
        </p:spPr>
        <p:txBody>
          <a:bodyPr wrap="square" lIns="182880" tIns="146304" rIns="182880" bIns="146304" rtlCol="0">
            <a:spAutoFit/>
          </a:bodyPr>
          <a:lstStyle/>
          <a:p>
            <a:r>
              <a:rPr lang="en-US" sz="1400" dirty="0" smtClean="0">
                <a:solidFill>
                  <a:schemeClr val="tx1">
                    <a:lumMod val="75000"/>
                  </a:schemeClr>
                </a:solidFill>
              </a:rPr>
              <a:t>@</a:t>
            </a:r>
            <a:r>
              <a:rPr lang="en-US" sz="1400" dirty="0" err="1" smtClean="0">
                <a:solidFill>
                  <a:schemeClr val="tx1">
                    <a:lumMod val="75000"/>
                  </a:schemeClr>
                </a:solidFill>
              </a:rPr>
              <a:t>LaurenC_Lux</a:t>
            </a:r>
            <a:endParaRPr lang="en-US" sz="1400" dirty="0" smtClean="0">
              <a:solidFill>
                <a:schemeClr val="tx1">
                  <a:lumMod val="75000"/>
                </a:schemeClr>
              </a:solidFill>
            </a:endParaRPr>
          </a:p>
          <a:p>
            <a:r>
              <a:rPr lang="en-US" sz="1400" dirty="0" smtClean="0">
                <a:solidFill>
                  <a:schemeClr val="tx1">
                    <a:lumMod val="75000"/>
                  </a:schemeClr>
                </a:solidFill>
              </a:rPr>
              <a:t>lluxenburg@wparesearch.com</a:t>
            </a:r>
            <a:endParaRPr lang="en-US" sz="1400" dirty="0">
              <a:solidFill>
                <a:schemeClr val="tx1">
                  <a:lumMod val="75000"/>
                </a:schemeClr>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5.jpe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5.jpe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
        <p:nvSpPr>
          <p:cNvPr id="4" name="Text Placeholder 3"/>
          <p:cNvSpPr>
            <a:spLocks noGrp="1"/>
          </p:cNvSpPr>
          <p:nvPr>
            <p:ph type="body" sz="quarter" idx="12"/>
          </p:nvPr>
        </p:nvSpPr>
        <p:spPr>
          <a:xfrm>
            <a:off x="274702" y="6994525"/>
            <a:ext cx="9142098" cy="1055009"/>
          </a:xfrm>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smtClean="0"/>
              <a:t>Identify Fonts</a:t>
            </a:r>
          </a:p>
          <a:p>
            <a:pPr marL="0" indent="0">
              <a:buNone/>
            </a:pPr>
            <a:r>
              <a:rPr lang="en-US" dirty="0"/>
              <a:t>	</a:t>
            </a:r>
            <a:r>
              <a:rPr lang="en-US" dirty="0" smtClean="0"/>
              <a:t>http://myfonts.com/whatthefont</a:t>
            </a:r>
            <a:endParaRPr lang="en-US" dirty="0"/>
          </a:p>
          <a:p>
            <a:pPr marL="0" indent="0">
              <a:buNone/>
            </a:pPr>
            <a:endParaRPr lang="en-US" dirty="0" smtClean="0"/>
          </a:p>
          <a:p>
            <a:pPr marL="0" indent="0">
              <a:buNone/>
            </a:pPr>
            <a:r>
              <a:rPr lang="en-US" dirty="0" smtClean="0">
                <a:latin typeface="MatthiasFont" panose="03000000000000000000" pitchFamily="66" charset="0"/>
              </a:rPr>
              <a:t>Handwriting fonts </a:t>
            </a:r>
          </a:p>
          <a:p>
            <a:pPr marL="0" indent="0">
              <a:buNone/>
            </a:pPr>
            <a:r>
              <a:rPr lang="en-US" dirty="0" smtClean="0">
                <a:latin typeface="MatthiasFont" panose="03000000000000000000" pitchFamily="66" charset="0"/>
              </a:rPr>
              <a:t>	http</a:t>
            </a:r>
            <a:r>
              <a:rPr lang="en-US" dirty="0">
                <a:latin typeface="MatthiasFont" panose="03000000000000000000" pitchFamily="66" charset="0"/>
              </a:rPr>
              <a:t>://www.yourfonts.com/</a:t>
            </a:r>
            <a:endParaRPr lang="en-US" dirty="0" smtClean="0">
              <a:latin typeface="MatthiasFont" panose="03000000000000000000" pitchFamily="66" charset="0"/>
            </a:endParaRPr>
          </a:p>
        </p:txBody>
      </p:sp>
      <p:sp>
        <p:nvSpPr>
          <p:cNvPr id="3" name="Title 2"/>
          <p:cNvSpPr>
            <a:spLocks noGrp="1"/>
          </p:cNvSpPr>
          <p:nvPr>
            <p:ph type="title"/>
          </p:nvPr>
        </p:nvSpPr>
        <p:spPr/>
        <p:txBody>
          <a:bodyPr/>
          <a:lstStyle/>
          <a:p>
            <a:r>
              <a:rPr lang="en-US" dirty="0" smtClean="0"/>
              <a:t>Text - fonts</a:t>
            </a:r>
            <a:endParaRPr lang="en-US" dirty="0"/>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smtClean="0"/>
              <a:t>What is the key data point?</a:t>
            </a:r>
          </a:p>
          <a:p>
            <a:pPr marL="0" indent="0">
              <a:buNone/>
            </a:pPr>
            <a:endParaRPr lang="en-US" dirty="0"/>
          </a:p>
          <a:p>
            <a:pPr marL="0" indent="0">
              <a:buNone/>
            </a:pPr>
            <a:r>
              <a:rPr lang="en-US" dirty="0" smtClean="0"/>
              <a:t>How can we display it to make an impact?</a:t>
            </a:r>
          </a:p>
          <a:p>
            <a:pPr marL="0" indent="0">
              <a:buNone/>
            </a:pPr>
            <a:endParaRPr lang="en-US" dirty="0"/>
          </a:p>
          <a:p>
            <a:pPr marL="0" indent="0">
              <a:buNone/>
            </a:pPr>
            <a:r>
              <a:rPr lang="en-US" dirty="0" smtClean="0"/>
              <a:t>Put it at the end</a:t>
            </a:r>
          </a:p>
        </p:txBody>
      </p:sp>
      <p:sp>
        <p:nvSpPr>
          <p:cNvPr id="3" name="Title 2"/>
          <p:cNvSpPr>
            <a:spLocks noGrp="1"/>
          </p:cNvSpPr>
          <p:nvPr>
            <p:ph type="title"/>
          </p:nvPr>
        </p:nvSpPr>
        <p:spPr/>
        <p:txBody>
          <a:bodyPr/>
          <a:lstStyle/>
          <a:p>
            <a:r>
              <a:rPr lang="en-US" dirty="0" smtClean="0"/>
              <a:t>Start at the end</a:t>
            </a:r>
            <a:endParaRPr lang="en-US" dirty="0"/>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smtClean="0">
                <a:solidFill>
                  <a:schemeClr val="tx1">
                    <a:lumMod val="75000"/>
                  </a:schemeClr>
                </a:solidFill>
              </a:rPr>
              <a:t>Lauren </a:t>
            </a:r>
            <a:r>
              <a:rPr lang="en-US" dirty="0" err="1" smtClean="0">
                <a:solidFill>
                  <a:schemeClr val="tx1">
                    <a:lumMod val="75000"/>
                  </a:schemeClr>
                </a:solidFill>
              </a:rPr>
              <a:t>Luxenburg</a:t>
            </a:r>
            <a:endParaRPr lang="en-US" dirty="0" smtClean="0">
              <a:solidFill>
                <a:schemeClr val="tx1">
                  <a:lumMod val="75000"/>
                </a:schemeClr>
              </a:solidFill>
            </a:endParaRPr>
          </a:p>
          <a:p>
            <a:r>
              <a:rPr lang="en-US" dirty="0" smtClean="0">
                <a:solidFill>
                  <a:schemeClr val="tx1">
                    <a:lumMod val="75000"/>
                  </a:schemeClr>
                </a:solidFill>
              </a:rPr>
              <a:t>@</a:t>
            </a:r>
            <a:r>
              <a:rPr lang="en-US" dirty="0" err="1" smtClean="0">
                <a:solidFill>
                  <a:schemeClr val="tx1">
                    <a:lumMod val="75000"/>
                  </a:schemeClr>
                </a:solidFill>
              </a:rPr>
              <a:t>LaurenC_Lux</a:t>
            </a:r>
            <a:endParaRPr lang="en-US" dirty="0" smtClean="0">
              <a:solidFill>
                <a:schemeClr val="tx1">
                  <a:lumMod val="75000"/>
                </a:schemeClr>
              </a:solidFill>
            </a:endParaRPr>
          </a:p>
          <a:p>
            <a:endParaRPr lang="en-US" dirty="0" smtClean="0">
              <a:solidFill>
                <a:schemeClr val="tx1">
                  <a:lumMod val="75000"/>
                </a:schemeClr>
              </a:solidFill>
            </a:endParaRPr>
          </a:p>
          <a:p>
            <a:r>
              <a:rPr lang="en-US" dirty="0" smtClean="0">
                <a:solidFill>
                  <a:schemeClr val="tx1">
                    <a:lumMod val="75000"/>
                  </a:schemeClr>
                </a:solidFill>
              </a:rPr>
              <a:t>Director at WPA Research</a:t>
            </a:r>
          </a:p>
          <a:p>
            <a:r>
              <a:rPr lang="en-US" dirty="0" smtClean="0">
                <a:solidFill>
                  <a:schemeClr val="tx1">
                    <a:lumMod val="75000"/>
                  </a:schemeClr>
                </a:solidFill>
              </a:rPr>
              <a:t>lluxenburg@wparesearch.com</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Speaker</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2335235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Web accessible</a:t>
            </a:r>
          </a:p>
          <a:p>
            <a:pPr marL="0" indent="0">
              <a:buNone/>
            </a:pPr>
            <a:r>
              <a:rPr lang="en-US" dirty="0" smtClean="0"/>
              <a:t>Rarely mobile-friendly</a:t>
            </a:r>
          </a:p>
          <a:p>
            <a:pPr marL="0" indent="0">
              <a:buNone/>
            </a:pPr>
            <a:r>
              <a:rPr lang="en-US" dirty="0" smtClean="0"/>
              <a:t>Programmatic</a:t>
            </a:r>
          </a:p>
          <a:p>
            <a:pPr marL="0" indent="0">
              <a:buNone/>
            </a:pPr>
            <a:r>
              <a:rPr lang="en-US" dirty="0"/>
              <a:t>	</a:t>
            </a:r>
            <a:r>
              <a:rPr lang="en-US" dirty="0" err="1" smtClean="0"/>
              <a:t>ProcessingJS</a:t>
            </a:r>
            <a:endParaRPr lang="en-US" dirty="0"/>
          </a:p>
          <a:p>
            <a:pPr marL="0" indent="0">
              <a:buNone/>
            </a:pPr>
            <a:r>
              <a:rPr lang="en-US" dirty="0" smtClean="0"/>
              <a:t>	d3.js</a:t>
            </a:r>
          </a:p>
          <a:p>
            <a:pPr marL="0" indent="0">
              <a:buNone/>
            </a:pPr>
            <a:r>
              <a:rPr lang="en-US" dirty="0"/>
              <a:t>	</a:t>
            </a:r>
            <a:r>
              <a:rPr lang="en-US" dirty="0" err="1" smtClean="0"/>
              <a:t>Javascript</a:t>
            </a:r>
            <a:r>
              <a:rPr lang="en-US" dirty="0" smtClean="0"/>
              <a:t> </a:t>
            </a:r>
            <a:r>
              <a:rPr lang="en-US" dirty="0" err="1" smtClean="0"/>
              <a:t>InfoVis</a:t>
            </a:r>
            <a:r>
              <a:rPr lang="en-US" dirty="0" smtClean="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smtClean="0"/>
              <a:t>Features of Interactive Visualizations</a:t>
            </a:r>
            <a:endParaRPr lang="en-US" dirty="0"/>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Tabs</a:t>
            </a:r>
          </a:p>
          <a:p>
            <a:pPr marL="0" indent="0">
              <a:buNone/>
            </a:pPr>
            <a:endParaRPr lang="en-US" dirty="0" smtClean="0"/>
          </a:p>
          <a:p>
            <a:pPr marL="0" indent="0">
              <a:buNone/>
            </a:pPr>
            <a:r>
              <a:rPr lang="en-US" dirty="0" smtClean="0"/>
              <a:t>Sliders</a:t>
            </a:r>
          </a:p>
          <a:p>
            <a:pPr marL="0" indent="0">
              <a:buNone/>
            </a:pPr>
            <a:endParaRPr lang="en-US" dirty="0"/>
          </a:p>
          <a:p>
            <a:pPr marL="0" indent="0">
              <a:buNone/>
            </a:pPr>
            <a:r>
              <a:rPr lang="en-US" dirty="0" smtClean="0"/>
              <a:t>Mouse Hover</a:t>
            </a:r>
          </a:p>
          <a:p>
            <a:pPr marL="0" indent="0">
              <a:buNone/>
            </a:pPr>
            <a:endParaRPr lang="en-US" dirty="0"/>
          </a:p>
          <a:p>
            <a:pPr marL="0" indent="0">
              <a:buNone/>
            </a:pPr>
            <a:r>
              <a:rPr lang="en-US" dirty="0" smtClean="0"/>
              <a:t>Mouse Click</a:t>
            </a:r>
            <a:endParaRPr lang="en-US" dirty="0"/>
          </a:p>
        </p:txBody>
      </p:sp>
      <p:sp>
        <p:nvSpPr>
          <p:cNvPr id="4" name="Title 3"/>
          <p:cNvSpPr>
            <a:spLocks noGrp="1"/>
          </p:cNvSpPr>
          <p:nvPr>
            <p:ph type="title"/>
          </p:nvPr>
        </p:nvSpPr>
        <p:spPr/>
        <p:txBody>
          <a:bodyPr/>
          <a:lstStyle/>
          <a:p>
            <a:r>
              <a:rPr lang="en-US" dirty="0" smtClean="0"/>
              <a:t>Adding Interaction To A Visualization</a:t>
            </a:r>
            <a:endParaRPr lang="en-US" dirty="0"/>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a:t>
            </a:r>
            <a:r>
              <a:rPr lang="en-US" dirty="0" smtClean="0"/>
              <a:t>www.nytimes.com/interactive/2014/06/05/upshot/how-the-recession-reshaped-the-economy-in-255-charts.html</a:t>
            </a:r>
            <a:endParaRPr lang="en-US" dirty="0"/>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smtClean="0"/>
              <a:t>Wicked Cool</a:t>
            </a:r>
          </a:p>
          <a:p>
            <a:pPr marL="0" indent="0">
              <a:buNone/>
            </a:pPr>
            <a:endParaRPr lang="en-US" dirty="0" smtClean="0"/>
          </a:p>
          <a:p>
            <a:pPr marL="0" indent="0">
              <a:buNone/>
            </a:pPr>
            <a:r>
              <a:rPr lang="en-US" dirty="0" smtClean="0"/>
              <a:t>Exploration of Large Data Sets</a:t>
            </a:r>
          </a:p>
          <a:p>
            <a:pPr marL="0" indent="0">
              <a:buNone/>
            </a:pPr>
            <a:endParaRPr lang="en-US" dirty="0"/>
          </a:p>
          <a:p>
            <a:pPr marL="0" indent="0">
              <a:buNone/>
            </a:pPr>
            <a:r>
              <a:rPr lang="en-US" dirty="0" smtClean="0"/>
              <a:t>High Visibility, High Engagement</a:t>
            </a:r>
          </a:p>
        </p:txBody>
      </p:sp>
      <p:sp>
        <p:nvSpPr>
          <p:cNvPr id="4" name="Title 3"/>
          <p:cNvSpPr>
            <a:spLocks noGrp="1"/>
          </p:cNvSpPr>
          <p:nvPr>
            <p:ph type="title"/>
          </p:nvPr>
        </p:nvSpPr>
        <p:spPr/>
        <p:txBody>
          <a:bodyPr/>
          <a:lstStyle/>
          <a:p>
            <a:r>
              <a:rPr lang="en-US" dirty="0" smtClean="0"/>
              <a:t>Pros of Interactive Visualizations</a:t>
            </a:r>
            <a:endParaRPr lang="en-US" dirty="0"/>
          </a:p>
        </p:txBody>
      </p:sp>
    </p:spTree>
    <p:extLst>
      <p:ext uri="{BB962C8B-B14F-4D97-AF65-F5344CB8AC3E}">
        <p14:creationId xmlns:p14="http://schemas.microsoft.com/office/powerpoint/2010/main" val="29877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Cons of Interactive Visualizations</a:t>
            </a:r>
            <a:endParaRPr lang="en-US" dirty="0"/>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Interactive Visualization Team</a:t>
            </a:r>
            <a:endParaRPr lang="en-US" dirty="0"/>
          </a:p>
        </p:txBody>
      </p:sp>
      <p:sp>
        <p:nvSpPr>
          <p:cNvPr id="6" name="Text Placeholder 1"/>
          <p:cNvSpPr txBox="1">
            <a:spLocks/>
          </p:cNvSpPr>
          <p:nvPr/>
        </p:nvSpPr>
        <p:spPr>
          <a:xfrm>
            <a:off x="4046538" y="1028750"/>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Design</a:t>
            </a:r>
            <a:endParaRPr lang="en-US" sz="2800" dirty="0"/>
          </a:p>
        </p:txBody>
      </p:sp>
      <p:sp>
        <p:nvSpPr>
          <p:cNvPr id="7" name="Isosceles Triangle 6"/>
          <p:cNvSpPr/>
          <p:nvPr/>
        </p:nvSpPr>
        <p:spPr bwMode="auto">
          <a:xfrm>
            <a:off x="3920046" y="1516063"/>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
          <p:cNvSpPr txBox="1">
            <a:spLocks/>
          </p:cNvSpPr>
          <p:nvPr/>
        </p:nvSpPr>
        <p:spPr>
          <a:xfrm>
            <a:off x="1748346"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Communication</a:t>
            </a:r>
            <a:endParaRPr lang="en-US" sz="2800" dirty="0"/>
          </a:p>
        </p:txBody>
      </p:sp>
      <p:sp>
        <p:nvSpPr>
          <p:cNvPr id="9" name="Text Placeholder 1"/>
          <p:cNvSpPr txBox="1">
            <a:spLocks/>
          </p:cNvSpPr>
          <p:nvPr/>
        </p:nvSpPr>
        <p:spPr>
          <a:xfrm>
            <a:off x="6344730"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Technical</a:t>
            </a:r>
            <a:endParaRPr lang="en-US" sz="2800" dirty="0"/>
          </a:p>
        </p:txBody>
      </p:sp>
    </p:spTree>
    <p:extLst>
      <p:ext uri="{BB962C8B-B14F-4D97-AF65-F5344CB8AC3E}">
        <p14:creationId xmlns:p14="http://schemas.microsoft.com/office/powerpoint/2010/main" val="2916750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smtClean="0"/>
              <a:t>Multiple Static Visualizations</a:t>
            </a:r>
          </a:p>
        </p:txBody>
      </p:sp>
      <p:sp>
        <p:nvSpPr>
          <p:cNvPr id="4" name="Title 3"/>
          <p:cNvSpPr>
            <a:spLocks noGrp="1"/>
          </p:cNvSpPr>
          <p:nvPr>
            <p:ph type="title"/>
          </p:nvPr>
        </p:nvSpPr>
        <p:spPr/>
        <p:txBody>
          <a:bodyPr/>
          <a:lstStyle/>
          <a:p>
            <a:r>
              <a:rPr lang="en-US" dirty="0" smtClean="0"/>
              <a:t>Alternative to Interactive Visualizations</a:t>
            </a:r>
            <a:endParaRPr lang="en-US" dirty="0"/>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smtClean="0"/>
              <a:t>Facebook, Twitter previews = 9x5 ratio</a:t>
            </a:r>
          </a:p>
          <a:p>
            <a:pPr marL="0" indent="0">
              <a:lnSpc>
                <a:spcPct val="150000"/>
              </a:lnSpc>
              <a:buNone/>
            </a:pPr>
            <a:r>
              <a:rPr lang="en-US" dirty="0" smtClean="0"/>
              <a:t>Instagram = 1 x </a:t>
            </a:r>
            <a:r>
              <a:rPr lang="en-US" dirty="0"/>
              <a:t>1</a:t>
            </a:r>
            <a:endParaRPr lang="en-US" dirty="0" smtClean="0"/>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Where to go from here?</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Nate Silver</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41544517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5.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7737</TotalTime>
  <Words>1595</Words>
  <Application>Microsoft Office PowerPoint</Application>
  <PresentationFormat>Custom</PresentationFormat>
  <Paragraphs>199</Paragraphs>
  <Slides>37</Slides>
  <Notes>13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Arial</vt:lpstr>
      <vt:lpstr>Avenir LT Pro 45 Book</vt:lpstr>
      <vt:lpstr>Consolas</vt:lpstr>
      <vt:lpstr>Franchise</vt:lpstr>
      <vt:lpstr>MatthiasFont</vt:lpstr>
      <vt:lpstr>ＭＳ Ｐゴシック</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Speaker</vt:lpstr>
      <vt:lpstr>  Agenda</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Interactive Visualization Team</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Nate Silver</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73</cp:revision>
  <dcterms:created xsi:type="dcterms:W3CDTF">2015-04-24T00:11:16Z</dcterms:created>
  <dcterms:modified xsi:type="dcterms:W3CDTF">2015-11-06T14:28:21Z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